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"/>
  </p:notesMasterIdLst>
  <p:sldIdLst>
    <p:sldId id="256" r:id="rId2"/>
    <p:sldId id="257" r:id="rId3"/>
  </p:sldIdLst>
  <p:sldSz cx="6858000" cy="9144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2"/>
    <p:restoredTop sz="94718"/>
  </p:normalViewPr>
  <p:slideViewPr>
    <p:cSldViewPr>
      <p:cViewPr>
        <p:scale>
          <a:sx n="170" d="100"/>
          <a:sy n="170" d="100"/>
        </p:scale>
        <p:origin x="936" y="-420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C7F16E-4C38-1E41-84AF-AA19D4DCBAA8}" type="datetimeFigureOut">
              <a:rPr lang="en-US" smtClean="0"/>
              <a:t>10/19/22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71713" y="1143000"/>
            <a:ext cx="23145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563615-A684-9944-92F1-EF5928053B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587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563615-A684-9944-92F1-EF5928053B5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3789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2840568"/>
            <a:ext cx="5829300" cy="196003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28700" y="5181600"/>
            <a:ext cx="4800600" cy="23368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7CF7C-1FA5-40F9-B14A-8E1D58938A8E}" type="datetimeFigureOut">
              <a:rPr lang="en-US" smtClean="0"/>
              <a:t>10/19/22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862E9-66D0-4BBE-99BC-E3FF347D6E2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7CF7C-1FA5-40F9-B14A-8E1D58938A8E}" type="datetimeFigureOut">
              <a:rPr lang="en-US" smtClean="0"/>
              <a:t>10/19/22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862E9-66D0-4BBE-99BC-E3FF347D6E2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729037" y="488951"/>
            <a:ext cx="1157288" cy="104013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7175" y="488951"/>
            <a:ext cx="3357563" cy="104013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7CF7C-1FA5-40F9-B14A-8E1D58938A8E}" type="datetimeFigureOut">
              <a:rPr lang="en-US" smtClean="0"/>
              <a:t>10/19/22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862E9-66D0-4BBE-99BC-E3FF347D6E2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7CF7C-1FA5-40F9-B14A-8E1D58938A8E}" type="datetimeFigureOut">
              <a:rPr lang="en-US" smtClean="0"/>
              <a:t>10/19/22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862E9-66D0-4BBE-99BC-E3FF347D6E2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735" y="5875867"/>
            <a:ext cx="5829300" cy="181610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1735" y="3875618"/>
            <a:ext cx="5829300" cy="2000249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7CF7C-1FA5-40F9-B14A-8E1D58938A8E}" type="datetimeFigureOut">
              <a:rPr lang="en-US" smtClean="0"/>
              <a:t>10/19/22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862E9-66D0-4BBE-99BC-E3FF347D6E2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7175" y="2844800"/>
            <a:ext cx="2257425" cy="804545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28900" y="2844800"/>
            <a:ext cx="2257425" cy="804545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7CF7C-1FA5-40F9-B14A-8E1D58938A8E}" type="datetimeFigureOut">
              <a:rPr lang="en-US" smtClean="0"/>
              <a:t>10/19/22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862E9-66D0-4BBE-99BC-E3FF347D6E2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366184"/>
            <a:ext cx="6172200" cy="1524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2046817"/>
            <a:ext cx="3030141" cy="85301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2900" y="2899833"/>
            <a:ext cx="3030141" cy="526838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83769" y="2046817"/>
            <a:ext cx="3031331" cy="85301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83769" y="2899833"/>
            <a:ext cx="3031331" cy="526838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7CF7C-1FA5-40F9-B14A-8E1D58938A8E}" type="datetimeFigureOut">
              <a:rPr lang="en-US" smtClean="0"/>
              <a:t>10/19/22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862E9-66D0-4BBE-99BC-E3FF347D6E2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7CF7C-1FA5-40F9-B14A-8E1D58938A8E}" type="datetimeFigureOut">
              <a:rPr lang="en-US" smtClean="0"/>
              <a:t>10/19/22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862E9-66D0-4BBE-99BC-E3FF347D6E2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7CF7C-1FA5-40F9-B14A-8E1D58938A8E}" type="datetimeFigureOut">
              <a:rPr lang="en-US" smtClean="0"/>
              <a:t>10/19/22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862E9-66D0-4BBE-99BC-E3FF347D6E2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364067"/>
            <a:ext cx="2256235" cy="154940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81287" y="364067"/>
            <a:ext cx="3833813" cy="780415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1913467"/>
            <a:ext cx="2256235" cy="625475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7CF7C-1FA5-40F9-B14A-8E1D58938A8E}" type="datetimeFigureOut">
              <a:rPr lang="en-US" smtClean="0"/>
              <a:t>10/19/22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862E9-66D0-4BBE-99BC-E3FF347D6E2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4216" y="6400800"/>
            <a:ext cx="4114800" cy="7556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344216" y="817033"/>
            <a:ext cx="41148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44216" y="7156451"/>
            <a:ext cx="4114800" cy="107314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7CF7C-1FA5-40F9-B14A-8E1D58938A8E}" type="datetimeFigureOut">
              <a:rPr lang="en-US" smtClean="0"/>
              <a:t>10/19/22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862E9-66D0-4BBE-99BC-E3FF347D6E2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42900" y="366184"/>
            <a:ext cx="61722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2133601"/>
            <a:ext cx="6172200" cy="60346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2900" y="8475134"/>
            <a:ext cx="16002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A7CF7C-1FA5-40F9-B14A-8E1D58938A8E}" type="datetimeFigureOut">
              <a:rPr lang="en-US" smtClean="0"/>
              <a:t>10/19/22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343150" y="8475134"/>
            <a:ext cx="21717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914900" y="8475134"/>
            <a:ext cx="16002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7862E9-66D0-4BBE-99BC-E3FF347D6E29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thonny.org/" TargetMode="External"/><Relationship Id="rId5" Type="http://schemas.openxmlformats.org/officeDocument/2006/relationships/image" Target="../media/image3.png"/><Relationship Id="rId10" Type="http://schemas.openxmlformats.org/officeDocument/2006/relationships/image" Target="../media/image7.png"/><Relationship Id="rId4" Type="http://schemas.openxmlformats.org/officeDocument/2006/relationships/image" Target="../media/image2.png"/><Relationship Id="rId9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10BFCDA8-A34B-C9D0-6A3C-684C273854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519" y="6175330"/>
            <a:ext cx="4039639" cy="270065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07E58FE1-B72D-F258-17DE-6A6E0E7835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3999" y="543459"/>
            <a:ext cx="4857750" cy="131260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887" y="15565"/>
            <a:ext cx="4857750" cy="609600"/>
          </a:xfrm>
        </p:spPr>
        <p:txBody>
          <a:bodyPr>
            <a:normAutofit/>
          </a:bodyPr>
          <a:lstStyle/>
          <a:p>
            <a:pPr marL="742950" indent="-742950"/>
            <a:r>
              <a:rPr lang="en-US" sz="2400" b="1" dirty="0"/>
              <a:t>2022 </a:t>
            </a:r>
            <a:r>
              <a:rPr lang="en-US" sz="2400" b="1"/>
              <a:t>IoT Hackday</a:t>
            </a:r>
            <a:endParaRPr lang="en-US" sz="2400" dirty="0"/>
          </a:p>
        </p:txBody>
      </p:sp>
      <p:grpSp>
        <p:nvGrpSpPr>
          <p:cNvPr id="3" name="Group 2"/>
          <p:cNvGrpSpPr/>
          <p:nvPr/>
        </p:nvGrpSpPr>
        <p:grpSpPr>
          <a:xfrm>
            <a:off x="228600" y="201304"/>
            <a:ext cx="1219200" cy="813375"/>
            <a:chOff x="5410200" y="685800"/>
            <a:chExt cx="1219200" cy="813375"/>
          </a:xfrm>
        </p:grpSpPr>
        <p:grpSp>
          <p:nvGrpSpPr>
            <p:cNvPr id="7" name="Group 6"/>
            <p:cNvGrpSpPr/>
            <p:nvPr/>
          </p:nvGrpSpPr>
          <p:grpSpPr>
            <a:xfrm>
              <a:off x="5410200" y="685800"/>
              <a:ext cx="866062" cy="228600"/>
              <a:chOff x="180975" y="304800"/>
              <a:chExt cx="866062" cy="228600"/>
            </a:xfrm>
          </p:grpSpPr>
          <p:pic>
            <p:nvPicPr>
              <p:cNvPr id="8" name="Picture 6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533400" y="304800"/>
                <a:ext cx="513637" cy="2286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cxnSp>
            <p:nvCxnSpPr>
              <p:cNvPr id="9" name="Straight Connector 8"/>
              <p:cNvCxnSpPr/>
              <p:nvPr/>
            </p:nvCxnSpPr>
            <p:spPr>
              <a:xfrm>
                <a:off x="338138" y="304800"/>
                <a:ext cx="304800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/>
              <p:cNvCxnSpPr/>
              <p:nvPr/>
            </p:nvCxnSpPr>
            <p:spPr>
              <a:xfrm>
                <a:off x="238125" y="381000"/>
                <a:ext cx="304800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/>
              <p:cNvCxnSpPr/>
              <p:nvPr/>
            </p:nvCxnSpPr>
            <p:spPr>
              <a:xfrm>
                <a:off x="180975" y="457200"/>
                <a:ext cx="304800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/>
              <p:nvPr/>
            </p:nvCxnSpPr>
            <p:spPr>
              <a:xfrm>
                <a:off x="180975" y="533400"/>
                <a:ext cx="304800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TextBox 12"/>
            <p:cNvSpPr txBox="1"/>
            <p:nvPr/>
          </p:nvSpPr>
          <p:spPr>
            <a:xfrm>
              <a:off x="5486400" y="914400"/>
              <a:ext cx="1143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Moving Rainbow</a:t>
              </a:r>
              <a:endParaRPr lang="en-US" dirty="0"/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2972385" y="970972"/>
            <a:ext cx="2811464" cy="1179967"/>
            <a:chOff x="488250" y="1084408"/>
            <a:chExt cx="2811464" cy="1179967"/>
          </a:xfrm>
        </p:grpSpPr>
        <p:sp>
          <p:nvSpPr>
            <p:cNvPr id="4" name="TextBox 3"/>
            <p:cNvSpPr txBox="1"/>
            <p:nvPr/>
          </p:nvSpPr>
          <p:spPr>
            <a:xfrm>
              <a:off x="488250" y="1202546"/>
              <a:ext cx="2811464" cy="10618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txBody>
            <a:bodyPr wrap="square" tIns="91440" rtlCol="0">
              <a:spAutoFit/>
            </a:bodyPr>
            <a:lstStyle/>
            <a:p>
              <a:pPr marL="228600" indent="-228600">
                <a:buFont typeface="+mj-lt"/>
                <a:buAutoNum type="arabicPeriod"/>
              </a:pPr>
              <a:r>
                <a:rPr lang="en-US" sz="1200" dirty="0"/>
                <a:t>Raspberry Pi Pico “W” - $6</a:t>
              </a:r>
            </a:p>
            <a:p>
              <a:pPr marL="228600" indent="-228600">
                <a:buFont typeface="+mj-lt"/>
                <a:buAutoNum type="arabicPeriod"/>
              </a:pPr>
              <a:r>
                <a:rPr lang="en-US" sz="1200" dirty="0"/>
                <a:t>Breadboard - $1.50</a:t>
              </a:r>
            </a:p>
            <a:p>
              <a:pPr marL="228600" indent="-228600">
                <a:buFont typeface="+mj-lt"/>
                <a:buAutoNum type="arabicPeriod"/>
              </a:pPr>
              <a:r>
                <a:rPr lang="en-US" sz="1200" dirty="0"/>
                <a:t>2 momentary switches – 5 cents each</a:t>
              </a:r>
            </a:p>
            <a:p>
              <a:pPr marL="228600" indent="-228600">
                <a:buFont typeface="+mj-lt"/>
                <a:buAutoNum type="arabicPeriod"/>
              </a:pPr>
              <a:r>
                <a:rPr lang="en-US" sz="1200" dirty="0"/>
                <a:t>Screw header - 20 cents</a:t>
              </a:r>
            </a:p>
            <a:p>
              <a:pPr marL="228600" indent="-228600">
                <a:buFont typeface="+mj-lt"/>
                <a:buAutoNum type="arabicPeriod"/>
              </a:pPr>
              <a:r>
                <a:rPr lang="en-US" sz="1200" dirty="0"/>
                <a:t>LED strip  (SW2812B) – $4 to $7.5</a:t>
              </a:r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585507" y="1084408"/>
              <a:ext cx="914400" cy="183093"/>
            </a:xfrm>
            <a:prstGeom prst="roundRect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/>
                <a:t>Kit Contents</a:t>
              </a:r>
              <a:endParaRPr lang="en-US" sz="1000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313636" y="2244911"/>
            <a:ext cx="4814063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 Narrow" pitchFamily="34" charset="0"/>
              </a:rPr>
              <a:t>What do the buttons do?  Do they go forward and backward in pattern?</a:t>
            </a:r>
          </a:p>
          <a:p>
            <a:r>
              <a:rPr lang="en-US" sz="1200" dirty="0">
                <a:latin typeface="Arial Narrow" pitchFamily="34" charset="0"/>
              </a:rPr>
              <a:t>How many ”modes” are there?  What is your favorite pattern?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304800" y="2055422"/>
            <a:ext cx="2339936" cy="225474"/>
          </a:xfrm>
          <a:prstGeom prst="round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dirty="0"/>
              <a:t>Step 1:  Use buttons to change the mode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04659" y="3009301"/>
            <a:ext cx="3384526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 Narrow" pitchFamily="34" charset="0"/>
              </a:rPr>
              <a:t>Go to </a:t>
            </a:r>
            <a:r>
              <a:rPr lang="en-US" sz="1200" dirty="0">
                <a:latin typeface="Arial Narrow" pitchFamily="34" charset="0"/>
                <a:hlinkClick r:id="rId6"/>
              </a:rPr>
              <a:t>https://thonny.org</a:t>
            </a:r>
            <a:endParaRPr lang="en-US" sz="1200" dirty="0">
              <a:latin typeface="Arial Narrow" pitchFamily="34" charset="0"/>
            </a:endParaRPr>
          </a:p>
          <a:p>
            <a:r>
              <a:rPr lang="en-US" sz="1200" dirty="0">
                <a:latin typeface="Arial Narrow" pitchFamily="34" charset="0"/>
              </a:rPr>
              <a:t>Download the version for your PC or Mac</a:t>
            </a:r>
          </a:p>
          <a:p>
            <a:r>
              <a:rPr lang="en-US" sz="1200" dirty="0">
                <a:latin typeface="Arial Narrow" pitchFamily="34" charset="0"/>
              </a:rPr>
              <a:t>Set the Interpreter to be MicroPython (Raspberry Pi Pico)</a:t>
            </a:r>
          </a:p>
        </p:txBody>
      </p:sp>
      <p:sp>
        <p:nvSpPr>
          <p:cNvPr id="27" name="Rounded Rectangle 26"/>
          <p:cNvSpPr/>
          <p:nvPr/>
        </p:nvSpPr>
        <p:spPr>
          <a:xfrm>
            <a:off x="313636" y="2827657"/>
            <a:ext cx="2531541" cy="202473"/>
          </a:xfrm>
          <a:prstGeom prst="round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Step 2: Install Thonny on your Mac or PC</a:t>
            </a:r>
          </a:p>
        </p:txBody>
      </p:sp>
      <p:grpSp>
        <p:nvGrpSpPr>
          <p:cNvPr id="33" name="Group 32"/>
          <p:cNvGrpSpPr/>
          <p:nvPr/>
        </p:nvGrpSpPr>
        <p:grpSpPr>
          <a:xfrm>
            <a:off x="324498" y="4800594"/>
            <a:ext cx="2669133" cy="567105"/>
            <a:chOff x="373018" y="5090266"/>
            <a:chExt cx="2237305" cy="567105"/>
          </a:xfrm>
        </p:grpSpPr>
        <p:sp>
          <p:nvSpPr>
            <p:cNvPr id="29" name="TextBox 28"/>
            <p:cNvSpPr txBox="1"/>
            <p:nvPr/>
          </p:nvSpPr>
          <p:spPr>
            <a:xfrm>
              <a:off x="373018" y="5195706"/>
              <a:ext cx="2237305" cy="46166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txBody>
            <a:bodyPr wrap="square" tIns="91440" rtlCol="0">
              <a:noAutofit/>
            </a:bodyPr>
            <a:lstStyle/>
            <a:p>
              <a:r>
                <a:rPr lang="en-US" sz="1200" dirty="0">
                  <a:latin typeface="Arial Narrow" pitchFamily="34" charset="0"/>
                </a:rPr>
                <a:t>Connect the USB from your PC to the Pico</a:t>
              </a:r>
            </a:p>
            <a:p>
              <a:r>
                <a:rPr lang="en-US" sz="1200" dirty="0">
                  <a:latin typeface="Arial Narrow" pitchFamily="34" charset="0"/>
                </a:rPr>
                <a:t>Press Stop/Reset and check prompt</a:t>
              </a:r>
            </a:p>
          </p:txBody>
        </p:sp>
        <p:sp>
          <p:nvSpPr>
            <p:cNvPr id="30" name="Rounded Rectangle 29"/>
            <p:cNvSpPr/>
            <p:nvPr/>
          </p:nvSpPr>
          <p:spPr>
            <a:xfrm>
              <a:off x="436563" y="5090266"/>
              <a:ext cx="1987550" cy="183093"/>
            </a:xfrm>
            <a:prstGeom prst="roundRect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000" dirty="0"/>
                <a:t>Step 3: Connect the USB to the Pico</a:t>
              </a:r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313636" y="5575669"/>
            <a:ext cx="3877364" cy="2908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tIns="91440" rtlCol="0">
            <a:noAutofit/>
          </a:bodyPr>
          <a:lstStyle/>
          <a:p>
            <a:r>
              <a:rPr lang="en-US" sz="1400" dirty="0"/>
              <a:t>http://</a:t>
            </a:r>
            <a:r>
              <a:rPr lang="en-US" sz="1400" dirty="0" err="1"/>
              <a:t>dmccreary.github.io</a:t>
            </a:r>
            <a:r>
              <a:rPr lang="en-US" sz="1400" dirty="0"/>
              <a:t>/moving-rainbow</a:t>
            </a:r>
          </a:p>
        </p:txBody>
      </p:sp>
      <p:sp>
        <p:nvSpPr>
          <p:cNvPr id="45" name="Rounded Rectangle 44"/>
          <p:cNvSpPr/>
          <p:nvPr/>
        </p:nvSpPr>
        <p:spPr>
          <a:xfrm>
            <a:off x="306113" y="5477267"/>
            <a:ext cx="3755787" cy="183093"/>
          </a:xfrm>
          <a:prstGeom prst="round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dirty="0"/>
              <a:t>Step 4: Find the Blink program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24F67540-FF2B-B309-5CF4-FE1DC05EC13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06735" y="2983415"/>
            <a:ext cx="2043430" cy="743066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9753223F-C7EC-5DD5-C94E-C85E31916B5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6300" y="3711529"/>
            <a:ext cx="4538565" cy="978528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32DDFBEC-0C5F-49DD-8D27-F54E90B4D767}"/>
              </a:ext>
            </a:extLst>
          </p:cNvPr>
          <p:cNvSpPr/>
          <p:nvPr/>
        </p:nvSpPr>
        <p:spPr>
          <a:xfrm>
            <a:off x="334583" y="6023453"/>
            <a:ext cx="3755787" cy="183093"/>
          </a:xfrm>
          <a:prstGeom prst="round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dirty="0"/>
              <a:t>Step 4:  Run the Blink Program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C0C8432-51DA-D6F3-C68B-F342DF9FC39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4140982" y="6583430"/>
            <a:ext cx="2731599" cy="191539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996F69C-51AC-670C-1E79-F66321A79AF5}"/>
              </a:ext>
            </a:extLst>
          </p:cNvPr>
          <p:cNvSpPr txBox="1"/>
          <p:nvPr/>
        </p:nvSpPr>
        <p:spPr>
          <a:xfrm>
            <a:off x="5278582" y="8038876"/>
            <a:ext cx="5373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FWD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6EE96F6-09FF-92BF-2154-0BE8127764B4}"/>
              </a:ext>
            </a:extLst>
          </p:cNvPr>
          <p:cNvSpPr txBox="1"/>
          <p:nvPr/>
        </p:nvSpPr>
        <p:spPr>
          <a:xfrm>
            <a:off x="5310643" y="8568210"/>
            <a:ext cx="4732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REV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27CD8D8-AE29-0A86-73B4-5E1A142F7463}"/>
              </a:ext>
            </a:extLst>
          </p:cNvPr>
          <p:cNvSpPr txBox="1"/>
          <p:nvPr/>
        </p:nvSpPr>
        <p:spPr>
          <a:xfrm>
            <a:off x="4790431" y="5836267"/>
            <a:ext cx="1522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Mode Buttons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7108B576-2C49-F638-5ED0-907199C5D53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56837" y="4900540"/>
            <a:ext cx="3648764" cy="45357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4653C8F-8418-C605-0DC2-327DA919E9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516" y="2028065"/>
            <a:ext cx="4589114" cy="193433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09537"/>
            <a:ext cx="6172200" cy="316901"/>
          </a:xfrm>
        </p:spPr>
        <p:txBody>
          <a:bodyPr>
            <a:normAutofit fontScale="90000"/>
          </a:bodyPr>
          <a:lstStyle/>
          <a:p>
            <a:r>
              <a:rPr lang="en-US" sz="2400" b="1" dirty="0">
                <a:latin typeface="Arial Narrow" charset="0"/>
                <a:ea typeface="Arial Narrow" charset="0"/>
                <a:cs typeface="Arial Narrow" charset="0"/>
              </a:rPr>
              <a:t>MicroPython NeoPixel Code Examples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52400" y="605374"/>
            <a:ext cx="4572000" cy="11387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sz="800" dirty="0">
              <a:latin typeface="Arial Narrow" pitchFamily="34" charset="0"/>
            </a:endParaRPr>
          </a:p>
          <a:p>
            <a:r>
              <a:rPr lang="en-US" sz="1200" b="0" i="0" dirty="0">
                <a:solidFill>
                  <a:schemeClr val="tx2"/>
                </a:solidFill>
                <a:effectLst/>
                <a:latin typeface="Roboto Mono"/>
              </a:rPr>
              <a:t>from</a:t>
            </a:r>
            <a:r>
              <a:rPr lang="en-US" sz="1200" b="0" i="0" dirty="0">
                <a:solidFill>
                  <a:srgbClr val="36464E"/>
                </a:solidFill>
                <a:effectLst/>
                <a:latin typeface="Roboto Mono"/>
              </a:rPr>
              <a:t> </a:t>
            </a:r>
            <a:r>
              <a:rPr lang="en-US" sz="1200" b="0" i="0" dirty="0">
                <a:solidFill>
                  <a:schemeClr val="accent4"/>
                </a:solidFill>
                <a:effectLst/>
                <a:latin typeface="Roboto Mono"/>
              </a:rPr>
              <a:t>neopixel</a:t>
            </a:r>
            <a:r>
              <a:rPr lang="en-US" sz="1200" b="0" i="0" dirty="0">
                <a:solidFill>
                  <a:srgbClr val="36464E"/>
                </a:solidFill>
                <a:effectLst/>
                <a:latin typeface="Roboto Mono"/>
              </a:rPr>
              <a:t> </a:t>
            </a:r>
            <a:r>
              <a:rPr lang="en-US" sz="1200" dirty="0">
                <a:solidFill>
                  <a:schemeClr val="tx2"/>
                </a:solidFill>
                <a:latin typeface="Roboto Mono"/>
              </a:rPr>
              <a:t>import</a:t>
            </a:r>
            <a:r>
              <a:rPr lang="en-US" sz="1200" b="0" i="0" dirty="0">
                <a:solidFill>
                  <a:srgbClr val="36464E"/>
                </a:solidFill>
                <a:effectLst/>
                <a:latin typeface="Roboto Mono"/>
              </a:rPr>
              <a:t> </a:t>
            </a:r>
            <a:r>
              <a:rPr lang="en-US" sz="1200" b="0" i="0" dirty="0">
                <a:solidFill>
                  <a:schemeClr val="accent4"/>
                </a:solidFill>
                <a:effectLst/>
                <a:latin typeface="Roboto Mono"/>
              </a:rPr>
              <a:t>NeoPixel</a:t>
            </a:r>
            <a:r>
              <a:rPr lang="en-US" sz="1200" b="0" i="0" dirty="0">
                <a:solidFill>
                  <a:srgbClr val="36464E"/>
                </a:solidFill>
                <a:effectLst/>
                <a:latin typeface="Roboto Mono"/>
              </a:rPr>
              <a:t> </a:t>
            </a:r>
          </a:p>
          <a:p>
            <a:r>
              <a:rPr lang="en-US" sz="1200" dirty="0">
                <a:solidFill>
                  <a:schemeClr val="tx2"/>
                </a:solidFill>
                <a:latin typeface="Roboto Mono"/>
              </a:rPr>
              <a:t>from</a:t>
            </a:r>
            <a:r>
              <a:rPr lang="en-US" sz="1200" b="0" i="0" dirty="0">
                <a:solidFill>
                  <a:srgbClr val="36464E"/>
                </a:solidFill>
                <a:effectLst/>
                <a:latin typeface="Roboto Mono"/>
              </a:rPr>
              <a:t> </a:t>
            </a:r>
            <a:r>
              <a:rPr lang="en-US" sz="1200" b="0" i="0" dirty="0">
                <a:solidFill>
                  <a:schemeClr val="accent4"/>
                </a:solidFill>
                <a:effectLst/>
                <a:latin typeface="Roboto Mono"/>
              </a:rPr>
              <a:t>utime</a:t>
            </a:r>
            <a:r>
              <a:rPr lang="en-US" sz="1200" dirty="0">
                <a:solidFill>
                  <a:schemeClr val="tx2"/>
                </a:solidFill>
                <a:latin typeface="Roboto Mono"/>
              </a:rPr>
              <a:t> import </a:t>
            </a:r>
            <a:r>
              <a:rPr lang="en-US" sz="1200" b="0" i="0" dirty="0">
                <a:solidFill>
                  <a:schemeClr val="accent4"/>
                </a:solidFill>
                <a:effectLst/>
                <a:latin typeface="Roboto Mono"/>
              </a:rPr>
              <a:t>sleep</a:t>
            </a:r>
            <a:r>
              <a:rPr lang="en-US" sz="1200" b="0" i="0" dirty="0">
                <a:solidFill>
                  <a:srgbClr val="36464E"/>
                </a:solidFill>
                <a:effectLst/>
                <a:latin typeface="Roboto Mono"/>
              </a:rPr>
              <a:t> </a:t>
            </a:r>
          </a:p>
          <a:p>
            <a:r>
              <a:rPr lang="en-US" sz="1200" b="0" i="0" dirty="0">
                <a:solidFill>
                  <a:srgbClr val="36464E"/>
                </a:solidFill>
                <a:effectLst/>
                <a:latin typeface="Roboto Mono"/>
              </a:rPr>
              <a:t>NEOPIXEL_PIN </a:t>
            </a:r>
            <a:r>
              <a:rPr lang="en-US" sz="1200" b="0" i="0" dirty="0">
                <a:effectLst/>
                <a:latin typeface="Roboto Mono"/>
              </a:rPr>
              <a:t>=</a:t>
            </a:r>
            <a:r>
              <a:rPr lang="en-US" sz="1200" b="0" i="0" dirty="0">
                <a:solidFill>
                  <a:srgbClr val="36464E"/>
                </a:solidFill>
                <a:effectLst/>
                <a:latin typeface="Roboto Mono"/>
              </a:rPr>
              <a:t> </a:t>
            </a:r>
            <a:r>
              <a:rPr lang="en-US" sz="1200" b="0" i="0" dirty="0">
                <a:solidFill>
                  <a:srgbClr val="C00000"/>
                </a:solidFill>
                <a:effectLst/>
                <a:latin typeface="Roboto Mono"/>
              </a:rPr>
              <a:t>0</a:t>
            </a:r>
            <a:r>
              <a:rPr lang="en-US" sz="1200" b="0" i="0" dirty="0">
                <a:solidFill>
                  <a:srgbClr val="36464E"/>
                </a:solidFill>
                <a:effectLst/>
                <a:latin typeface="Roboto Mono"/>
              </a:rPr>
              <a:t> </a:t>
            </a:r>
          </a:p>
          <a:p>
            <a:r>
              <a:rPr lang="en-US" sz="1200" b="0" i="0" dirty="0">
                <a:solidFill>
                  <a:srgbClr val="36464E"/>
                </a:solidFill>
                <a:effectLst/>
                <a:latin typeface="Roboto Mono"/>
              </a:rPr>
              <a:t>NUMB_PIXELS </a:t>
            </a:r>
            <a:r>
              <a:rPr lang="en-US" sz="1200" b="0" i="0" dirty="0">
                <a:effectLst/>
                <a:latin typeface="Roboto Mono"/>
              </a:rPr>
              <a:t>=</a:t>
            </a:r>
            <a:r>
              <a:rPr lang="en-US" sz="1200" b="0" i="0" dirty="0">
                <a:solidFill>
                  <a:srgbClr val="36464E"/>
                </a:solidFill>
                <a:effectLst/>
                <a:latin typeface="Roboto Mono"/>
              </a:rPr>
              <a:t> </a:t>
            </a:r>
            <a:r>
              <a:rPr lang="en-US" sz="1200" b="0" i="0" dirty="0">
                <a:solidFill>
                  <a:srgbClr val="C00000"/>
                </a:solidFill>
                <a:effectLst/>
                <a:latin typeface="Roboto Mono"/>
              </a:rPr>
              <a:t>60 </a:t>
            </a:r>
          </a:p>
          <a:p>
            <a:r>
              <a:rPr lang="en-US" sz="1200" b="0" i="0" dirty="0">
                <a:solidFill>
                  <a:srgbClr val="36464E"/>
                </a:solidFill>
                <a:effectLst/>
                <a:latin typeface="Roboto Mono"/>
              </a:rPr>
              <a:t>strip </a:t>
            </a:r>
            <a:r>
              <a:rPr lang="en-US" sz="1200" b="0" i="0" dirty="0">
                <a:effectLst/>
                <a:latin typeface="Roboto Mono"/>
              </a:rPr>
              <a:t>=</a:t>
            </a:r>
            <a:r>
              <a:rPr lang="en-US" sz="1200" b="0" i="0" dirty="0">
                <a:solidFill>
                  <a:srgbClr val="36464E"/>
                </a:solidFill>
                <a:effectLst/>
                <a:latin typeface="Roboto Mono"/>
              </a:rPr>
              <a:t> NeoPixel</a:t>
            </a:r>
            <a:r>
              <a:rPr lang="en-US" sz="1200" b="0" i="0" dirty="0">
                <a:effectLst/>
                <a:latin typeface="Roboto Mono"/>
              </a:rPr>
              <a:t>(</a:t>
            </a:r>
            <a:r>
              <a:rPr lang="en-US" sz="1200" b="0" i="0" dirty="0">
                <a:solidFill>
                  <a:srgbClr val="36464E"/>
                </a:solidFill>
                <a:effectLst/>
                <a:latin typeface="Roboto Mono"/>
              </a:rPr>
              <a:t>machine</a:t>
            </a:r>
            <a:r>
              <a:rPr lang="en-US" sz="1200" b="0" i="0" dirty="0">
                <a:effectLst/>
                <a:latin typeface="Roboto Mono"/>
              </a:rPr>
              <a:t>.</a:t>
            </a:r>
            <a:r>
              <a:rPr lang="en-US" sz="1200" b="0" i="0" dirty="0">
                <a:solidFill>
                  <a:srgbClr val="36464E"/>
                </a:solidFill>
                <a:effectLst/>
                <a:latin typeface="Roboto Mono"/>
              </a:rPr>
              <a:t>Pin</a:t>
            </a:r>
            <a:r>
              <a:rPr lang="en-US" sz="1200" b="0" i="0" dirty="0">
                <a:effectLst/>
                <a:latin typeface="Roboto Mono"/>
              </a:rPr>
              <a:t>(</a:t>
            </a:r>
            <a:r>
              <a:rPr lang="en-US" sz="1200" b="0" i="0" dirty="0">
                <a:solidFill>
                  <a:srgbClr val="36464E"/>
                </a:solidFill>
                <a:effectLst/>
                <a:latin typeface="Roboto Mono"/>
              </a:rPr>
              <a:t>NEOPIXEL_PIN</a:t>
            </a:r>
            <a:r>
              <a:rPr lang="en-US" sz="1200" b="0" i="0" dirty="0">
                <a:effectLst/>
                <a:latin typeface="Roboto Mono"/>
              </a:rPr>
              <a:t>),</a:t>
            </a:r>
            <a:r>
              <a:rPr lang="en-US" sz="1200" b="0" i="0" dirty="0">
                <a:solidFill>
                  <a:srgbClr val="36464E"/>
                </a:solidFill>
                <a:effectLst/>
                <a:latin typeface="Roboto Mono"/>
              </a:rPr>
              <a:t> NUMB_PIXELS</a:t>
            </a:r>
            <a:r>
              <a:rPr lang="en-US" sz="1200" b="0" i="0" dirty="0">
                <a:effectLst/>
                <a:latin typeface="Roboto Mono"/>
              </a:rPr>
              <a:t>)</a:t>
            </a:r>
            <a:r>
              <a:rPr lang="en-US" sz="1200" b="0" i="0" dirty="0">
                <a:solidFill>
                  <a:srgbClr val="36464E"/>
                </a:solidFill>
                <a:effectLst/>
                <a:latin typeface="Roboto Mono"/>
              </a:rPr>
              <a:t> </a:t>
            </a:r>
            <a:endParaRPr lang="en-US" sz="1200" dirty="0">
              <a:latin typeface="Arial Narrow" pitchFamily="34" charset="0"/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152400" y="504550"/>
            <a:ext cx="1749062" cy="183093"/>
          </a:xfrm>
          <a:prstGeom prst="round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Sample Preamble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152400" y="1844971"/>
            <a:ext cx="1987550" cy="183093"/>
          </a:xfrm>
          <a:prstGeom prst="round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Sample Moving Pixel</a:t>
            </a:r>
          </a:p>
        </p:txBody>
      </p:sp>
      <p:grpSp>
        <p:nvGrpSpPr>
          <p:cNvPr id="35" name="Group 34"/>
          <p:cNvGrpSpPr/>
          <p:nvPr/>
        </p:nvGrpSpPr>
        <p:grpSpPr>
          <a:xfrm>
            <a:off x="192709" y="4194098"/>
            <a:ext cx="6528302" cy="4462650"/>
            <a:chOff x="598977" y="7913830"/>
            <a:chExt cx="6028082" cy="4462650"/>
          </a:xfrm>
        </p:grpSpPr>
        <p:sp>
          <p:nvSpPr>
            <p:cNvPr id="30" name="TextBox 29"/>
            <p:cNvSpPr txBox="1"/>
            <p:nvPr/>
          </p:nvSpPr>
          <p:spPr>
            <a:xfrm>
              <a:off x="607259" y="8129163"/>
              <a:ext cx="6019800" cy="4247317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txBody>
            <a:bodyPr wrap="square" tIns="137160" rtlCol="0">
              <a:spAutoFit/>
            </a:bodyPr>
            <a:lstStyle/>
            <a:p>
              <a:pPr marL="342900" indent="-342900">
                <a:buFont typeface="+mj-lt"/>
                <a:buAutoNum type="arabicPeriod"/>
              </a:pPr>
              <a:r>
                <a:rPr lang="en-US" sz="1200" dirty="0"/>
                <a:t>Press the forward (FWD) and back (REV) mode buttons to change the pattern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en-US" sz="1200" dirty="0"/>
                <a:t>Get "blink" lab to work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en-US" sz="1200" dirty="0"/>
                <a:t>Change the color of the blink lab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en-US" sz="1200" dirty="0"/>
                <a:t>Change the “delay” time in the blink lab – what happens around 0.01 seconds?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en-US" sz="1200" dirty="0"/>
                <a:t>Make a single pixel fade in and out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en-US" sz="1200" dirty="0"/>
                <a:t>Simulate a heartbeat pattern (on for 1/10 of a second, off for 1.5 seconds)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en-US" sz="1200" dirty="0"/>
                <a:t>Make a pixel appear to move from one pixel to the next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en-US" sz="1200" dirty="0"/>
                <a:t>Change the color and speed of the moving pixel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en-US" sz="1200" dirty="0"/>
                <a:t>Try one of the 20 patterns in the lessons section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en-US" sz="1200" dirty="0"/>
                <a:t>Add debug code to the button press code.  Use another pin for the buttons.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en-US" sz="1200" dirty="0"/>
                <a:t>Try all the modes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en-US" sz="1200" dirty="0"/>
                <a:t>Create your own mode pattern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en-US" sz="1200" dirty="0"/>
                <a:t>Learn how to solder solid wires to ends of an LED strip or battery pack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en-US" sz="1200" dirty="0"/>
                <a:t>Hook up a battery to breadboard rails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en-US" sz="1200" dirty="0"/>
                <a:t>Connect 5v, GND and DATA wires and verify the LED strip works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en-US" sz="1200" dirty="0"/>
                <a:t>Hook up LED circuit in series with 330-ohm resistor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en-US" sz="1200" dirty="0"/>
                <a:t>Create a web page and use it to control the colors of the LED strip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en-US" sz="1200" dirty="0"/>
                <a:t>Use your phone to change the colors of the LED strip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en-US" sz="1200" dirty="0"/>
                <a:t>Create a program that gets the weather report from a web service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en-US" sz="1200" dirty="0"/>
                <a:t>Hook up an OLED display to your kit and practice some drawing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en-US" sz="1200" dirty="0"/>
                <a:t>Walk around and ask people about their career and what they enjoy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en-US" sz="1200" dirty="0"/>
                <a:t>Visit the CoderDojoTC Micropython site: https://www.coderdojotc.org/micropython</a:t>
              </a:r>
            </a:p>
          </p:txBody>
        </p:sp>
        <p:sp>
          <p:nvSpPr>
            <p:cNvPr id="31" name="Rounded Rectangle 30"/>
            <p:cNvSpPr/>
            <p:nvPr/>
          </p:nvSpPr>
          <p:spPr>
            <a:xfrm>
              <a:off x="598977" y="7913830"/>
              <a:ext cx="1266100" cy="215333"/>
            </a:xfrm>
            <a:prstGeom prst="roundRect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Sample Labs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14CA04E6-CD52-F343-A127-AB62EB638016}"/>
              </a:ext>
            </a:extLst>
          </p:cNvPr>
          <p:cNvSpPr txBox="1"/>
          <p:nvPr/>
        </p:nvSpPr>
        <p:spPr>
          <a:xfrm>
            <a:off x="1615708" y="4094175"/>
            <a:ext cx="488658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http://</a:t>
            </a:r>
            <a:r>
              <a:rPr lang="en-US" sz="1600" dirty="0" err="1"/>
              <a:t>dmccreary.github.io</a:t>
            </a:r>
            <a:r>
              <a:rPr lang="en-US" sz="1600" dirty="0"/>
              <a:t>/moving-rainbow/lessons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FE29DD4-FD0B-791A-F43B-6C8641D21341}"/>
              </a:ext>
            </a:extLst>
          </p:cNvPr>
          <p:cNvSpPr txBox="1"/>
          <p:nvPr/>
        </p:nvSpPr>
        <p:spPr>
          <a:xfrm>
            <a:off x="4766630" y="2023409"/>
            <a:ext cx="1954381" cy="19389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endParaRPr lang="en-US" sz="1000" dirty="0">
              <a:solidFill>
                <a:srgbClr val="29363D"/>
              </a:solidFill>
              <a:latin typeface="Menlo-Regular" panose="020B0609030804020204" pitchFamily="49" charset="0"/>
            </a:endParaRPr>
          </a:p>
          <a:p>
            <a:r>
              <a:rPr lang="en-US" sz="1000" dirty="0">
                <a:solidFill>
                  <a:srgbClr val="29363D"/>
                </a:solidFill>
                <a:latin typeface="Menlo-Regular" panose="020B0609030804020204" pitchFamily="49" charset="0"/>
              </a:rPr>
              <a:t>red </a:t>
            </a:r>
            <a:r>
              <a:rPr lang="en-US" sz="1000" dirty="0">
                <a:solidFill>
                  <a:prstClr val="black"/>
                </a:solidFill>
                <a:latin typeface="Menlo-Regular" panose="020B0609030804020204" pitchFamily="49" charset="0"/>
              </a:rPr>
              <a:t>=</a:t>
            </a:r>
            <a:r>
              <a:rPr lang="en-US" sz="1000" dirty="0">
                <a:solidFill>
                  <a:srgbClr val="29363D"/>
                </a:solidFill>
                <a:latin typeface="Menlo-Regular" panose="020B0609030804020204" pitchFamily="49" charset="0"/>
              </a:rPr>
              <a:t> </a:t>
            </a:r>
            <a:r>
              <a:rPr lang="en-US" sz="1000" dirty="0">
                <a:solidFill>
                  <a:prstClr val="black"/>
                </a:solidFill>
                <a:latin typeface="Menlo-Regular" panose="020B0609030804020204" pitchFamily="49" charset="0"/>
              </a:rPr>
              <a:t>(255,</a:t>
            </a:r>
            <a:r>
              <a:rPr lang="en-US" sz="1000" dirty="0">
                <a:solidFill>
                  <a:srgbClr val="29363D"/>
                </a:solidFill>
                <a:latin typeface="Menlo-Regular" panose="020B0609030804020204" pitchFamily="49" charset="0"/>
              </a:rPr>
              <a:t> </a:t>
            </a:r>
            <a:r>
              <a:rPr lang="en-US" sz="1000" dirty="0">
                <a:solidFill>
                  <a:prstClr val="black"/>
                </a:solidFill>
                <a:latin typeface="Menlo-Regular" panose="020B0609030804020204" pitchFamily="49" charset="0"/>
              </a:rPr>
              <a:t>0,</a:t>
            </a:r>
            <a:r>
              <a:rPr lang="en-US" sz="1000" dirty="0">
                <a:solidFill>
                  <a:srgbClr val="29363D"/>
                </a:solidFill>
                <a:latin typeface="Menlo-Regular" panose="020B0609030804020204" pitchFamily="49" charset="0"/>
              </a:rPr>
              <a:t> </a:t>
            </a:r>
            <a:r>
              <a:rPr lang="en-US" sz="1000" dirty="0">
                <a:solidFill>
                  <a:prstClr val="black"/>
                </a:solidFill>
                <a:latin typeface="Menlo-Regular" panose="020B0609030804020204" pitchFamily="49" charset="0"/>
              </a:rPr>
              <a:t>0)</a:t>
            </a:r>
          </a:p>
          <a:p>
            <a:r>
              <a:rPr lang="en-US" sz="1000" dirty="0">
                <a:solidFill>
                  <a:srgbClr val="29363D"/>
                </a:solidFill>
                <a:latin typeface="Menlo-Regular" panose="020B0609030804020204" pitchFamily="49" charset="0"/>
              </a:rPr>
              <a:t>orange </a:t>
            </a:r>
            <a:r>
              <a:rPr lang="en-US" sz="1000" dirty="0">
                <a:solidFill>
                  <a:prstClr val="black"/>
                </a:solidFill>
                <a:latin typeface="Menlo-Regular" panose="020B0609030804020204" pitchFamily="49" charset="0"/>
              </a:rPr>
              <a:t>=</a:t>
            </a:r>
            <a:r>
              <a:rPr lang="en-US" sz="1000" dirty="0">
                <a:solidFill>
                  <a:srgbClr val="29363D"/>
                </a:solidFill>
                <a:latin typeface="Menlo-Regular" panose="020B0609030804020204" pitchFamily="49" charset="0"/>
              </a:rPr>
              <a:t> </a:t>
            </a:r>
            <a:r>
              <a:rPr lang="en-US" sz="1000" dirty="0">
                <a:solidFill>
                  <a:prstClr val="black"/>
                </a:solidFill>
                <a:latin typeface="Menlo-Regular" panose="020B0609030804020204" pitchFamily="49" charset="0"/>
              </a:rPr>
              <a:t>(140,</a:t>
            </a:r>
            <a:r>
              <a:rPr lang="en-US" sz="1000" dirty="0">
                <a:solidFill>
                  <a:srgbClr val="29363D"/>
                </a:solidFill>
                <a:latin typeface="Menlo-Regular" panose="020B0609030804020204" pitchFamily="49" charset="0"/>
              </a:rPr>
              <a:t> </a:t>
            </a:r>
            <a:r>
              <a:rPr lang="en-US" sz="1000" dirty="0">
                <a:solidFill>
                  <a:prstClr val="black"/>
                </a:solidFill>
                <a:latin typeface="Menlo-Regular" panose="020B0609030804020204" pitchFamily="49" charset="0"/>
              </a:rPr>
              <a:t>60,</a:t>
            </a:r>
            <a:r>
              <a:rPr lang="en-US" sz="1000" dirty="0">
                <a:solidFill>
                  <a:srgbClr val="29363D"/>
                </a:solidFill>
                <a:latin typeface="Menlo-Regular" panose="020B0609030804020204" pitchFamily="49" charset="0"/>
              </a:rPr>
              <a:t> </a:t>
            </a:r>
            <a:r>
              <a:rPr lang="en-US" sz="1000" dirty="0">
                <a:solidFill>
                  <a:prstClr val="black"/>
                </a:solidFill>
                <a:latin typeface="Menlo-Regular" panose="020B0609030804020204" pitchFamily="49" charset="0"/>
              </a:rPr>
              <a:t>0)</a:t>
            </a:r>
          </a:p>
          <a:p>
            <a:r>
              <a:rPr lang="en-US" sz="1000" dirty="0">
                <a:solidFill>
                  <a:srgbClr val="29363D"/>
                </a:solidFill>
                <a:latin typeface="Menlo-Regular" panose="020B0609030804020204" pitchFamily="49" charset="0"/>
              </a:rPr>
              <a:t>yellow </a:t>
            </a:r>
            <a:r>
              <a:rPr lang="en-US" sz="1000" dirty="0">
                <a:solidFill>
                  <a:prstClr val="black"/>
                </a:solidFill>
                <a:latin typeface="Menlo-Regular" panose="020B0609030804020204" pitchFamily="49" charset="0"/>
              </a:rPr>
              <a:t>=</a:t>
            </a:r>
            <a:r>
              <a:rPr lang="en-US" sz="1000" dirty="0">
                <a:solidFill>
                  <a:srgbClr val="29363D"/>
                </a:solidFill>
                <a:latin typeface="Menlo-Regular" panose="020B0609030804020204" pitchFamily="49" charset="0"/>
              </a:rPr>
              <a:t> </a:t>
            </a:r>
            <a:r>
              <a:rPr lang="en-US" sz="1000" dirty="0">
                <a:solidFill>
                  <a:prstClr val="black"/>
                </a:solidFill>
                <a:latin typeface="Menlo-Regular" panose="020B0609030804020204" pitchFamily="49" charset="0"/>
              </a:rPr>
              <a:t>(255,</a:t>
            </a:r>
            <a:r>
              <a:rPr lang="en-US" sz="1000" dirty="0">
                <a:solidFill>
                  <a:srgbClr val="29363D"/>
                </a:solidFill>
                <a:latin typeface="Menlo-Regular" panose="020B0609030804020204" pitchFamily="49" charset="0"/>
              </a:rPr>
              <a:t> </a:t>
            </a:r>
            <a:r>
              <a:rPr lang="en-US" sz="1000" dirty="0">
                <a:solidFill>
                  <a:prstClr val="black"/>
                </a:solidFill>
                <a:latin typeface="Menlo-Regular" panose="020B0609030804020204" pitchFamily="49" charset="0"/>
              </a:rPr>
              <a:t>255,</a:t>
            </a:r>
            <a:r>
              <a:rPr lang="en-US" sz="1000" dirty="0">
                <a:solidFill>
                  <a:srgbClr val="29363D"/>
                </a:solidFill>
                <a:latin typeface="Menlo-Regular" panose="020B0609030804020204" pitchFamily="49" charset="0"/>
              </a:rPr>
              <a:t> </a:t>
            </a:r>
            <a:r>
              <a:rPr lang="en-US" sz="1000" dirty="0">
                <a:solidFill>
                  <a:prstClr val="black"/>
                </a:solidFill>
                <a:latin typeface="Menlo-Regular" panose="020B0609030804020204" pitchFamily="49" charset="0"/>
              </a:rPr>
              <a:t>0)</a:t>
            </a:r>
          </a:p>
          <a:p>
            <a:r>
              <a:rPr lang="en-US" sz="1000" dirty="0">
                <a:solidFill>
                  <a:srgbClr val="29363D"/>
                </a:solidFill>
                <a:latin typeface="Menlo-Regular" panose="020B0609030804020204" pitchFamily="49" charset="0"/>
              </a:rPr>
              <a:t>green </a:t>
            </a:r>
            <a:r>
              <a:rPr lang="en-US" sz="1000" dirty="0">
                <a:solidFill>
                  <a:prstClr val="black"/>
                </a:solidFill>
                <a:latin typeface="Menlo-Regular" panose="020B0609030804020204" pitchFamily="49" charset="0"/>
              </a:rPr>
              <a:t>=</a:t>
            </a:r>
            <a:r>
              <a:rPr lang="en-US" sz="1000" dirty="0">
                <a:solidFill>
                  <a:srgbClr val="29363D"/>
                </a:solidFill>
                <a:latin typeface="Menlo-Regular" panose="020B0609030804020204" pitchFamily="49" charset="0"/>
              </a:rPr>
              <a:t> </a:t>
            </a:r>
            <a:r>
              <a:rPr lang="en-US" sz="1000" dirty="0">
                <a:solidFill>
                  <a:prstClr val="black"/>
                </a:solidFill>
                <a:latin typeface="Menlo-Regular" panose="020B0609030804020204" pitchFamily="49" charset="0"/>
              </a:rPr>
              <a:t>(0,</a:t>
            </a:r>
            <a:r>
              <a:rPr lang="en-US" sz="1000" dirty="0">
                <a:solidFill>
                  <a:srgbClr val="29363D"/>
                </a:solidFill>
                <a:latin typeface="Menlo-Regular" panose="020B0609030804020204" pitchFamily="49" charset="0"/>
              </a:rPr>
              <a:t> </a:t>
            </a:r>
            <a:r>
              <a:rPr lang="en-US" sz="1000" dirty="0">
                <a:solidFill>
                  <a:prstClr val="black"/>
                </a:solidFill>
                <a:latin typeface="Menlo-Regular" panose="020B0609030804020204" pitchFamily="49" charset="0"/>
              </a:rPr>
              <a:t>255,</a:t>
            </a:r>
            <a:r>
              <a:rPr lang="en-US" sz="1000" dirty="0">
                <a:solidFill>
                  <a:srgbClr val="29363D"/>
                </a:solidFill>
                <a:latin typeface="Menlo-Regular" panose="020B0609030804020204" pitchFamily="49" charset="0"/>
              </a:rPr>
              <a:t> </a:t>
            </a:r>
            <a:r>
              <a:rPr lang="en-US" sz="1000" dirty="0">
                <a:solidFill>
                  <a:prstClr val="black"/>
                </a:solidFill>
                <a:latin typeface="Menlo-Regular" panose="020B0609030804020204" pitchFamily="49" charset="0"/>
              </a:rPr>
              <a:t>0)</a:t>
            </a:r>
          </a:p>
          <a:p>
            <a:r>
              <a:rPr lang="en-US" sz="1000" dirty="0">
                <a:solidFill>
                  <a:srgbClr val="29363D"/>
                </a:solidFill>
                <a:latin typeface="Menlo-Regular" panose="020B0609030804020204" pitchFamily="49" charset="0"/>
              </a:rPr>
              <a:t>blue </a:t>
            </a:r>
            <a:r>
              <a:rPr lang="en-US" sz="1000" dirty="0">
                <a:solidFill>
                  <a:prstClr val="black"/>
                </a:solidFill>
                <a:latin typeface="Menlo-Regular" panose="020B0609030804020204" pitchFamily="49" charset="0"/>
              </a:rPr>
              <a:t>=</a:t>
            </a:r>
            <a:r>
              <a:rPr lang="en-US" sz="1000" dirty="0">
                <a:solidFill>
                  <a:srgbClr val="29363D"/>
                </a:solidFill>
                <a:latin typeface="Menlo-Regular" panose="020B0609030804020204" pitchFamily="49" charset="0"/>
              </a:rPr>
              <a:t> </a:t>
            </a:r>
            <a:r>
              <a:rPr lang="en-US" sz="1000" dirty="0">
                <a:solidFill>
                  <a:prstClr val="black"/>
                </a:solidFill>
                <a:latin typeface="Menlo-Regular" panose="020B0609030804020204" pitchFamily="49" charset="0"/>
              </a:rPr>
              <a:t>(0,</a:t>
            </a:r>
            <a:r>
              <a:rPr lang="en-US" sz="1000" dirty="0">
                <a:solidFill>
                  <a:srgbClr val="29363D"/>
                </a:solidFill>
                <a:latin typeface="Menlo-Regular" panose="020B0609030804020204" pitchFamily="49" charset="0"/>
              </a:rPr>
              <a:t> </a:t>
            </a:r>
            <a:r>
              <a:rPr lang="en-US" sz="1000" dirty="0">
                <a:solidFill>
                  <a:prstClr val="black"/>
                </a:solidFill>
                <a:latin typeface="Menlo-Regular" panose="020B0609030804020204" pitchFamily="49" charset="0"/>
              </a:rPr>
              <a:t>0,</a:t>
            </a:r>
            <a:r>
              <a:rPr lang="en-US" sz="1000" dirty="0">
                <a:solidFill>
                  <a:srgbClr val="29363D"/>
                </a:solidFill>
                <a:latin typeface="Menlo-Regular" panose="020B0609030804020204" pitchFamily="49" charset="0"/>
              </a:rPr>
              <a:t> </a:t>
            </a:r>
            <a:r>
              <a:rPr lang="en-US" sz="1000" dirty="0">
                <a:solidFill>
                  <a:prstClr val="black"/>
                </a:solidFill>
                <a:latin typeface="Menlo-Regular" panose="020B0609030804020204" pitchFamily="49" charset="0"/>
              </a:rPr>
              <a:t>255)</a:t>
            </a:r>
          </a:p>
          <a:p>
            <a:r>
              <a:rPr lang="en-US" sz="1000" dirty="0">
                <a:solidFill>
                  <a:srgbClr val="29363D"/>
                </a:solidFill>
                <a:latin typeface="Menlo-Regular" panose="020B0609030804020204" pitchFamily="49" charset="0"/>
              </a:rPr>
              <a:t>cyan </a:t>
            </a:r>
            <a:r>
              <a:rPr lang="en-US" sz="1000" dirty="0">
                <a:solidFill>
                  <a:prstClr val="black"/>
                </a:solidFill>
                <a:latin typeface="Menlo-Regular" panose="020B0609030804020204" pitchFamily="49" charset="0"/>
              </a:rPr>
              <a:t>=</a:t>
            </a:r>
            <a:r>
              <a:rPr lang="en-US" sz="1000" dirty="0">
                <a:solidFill>
                  <a:srgbClr val="29363D"/>
                </a:solidFill>
                <a:latin typeface="Menlo-Regular" panose="020B0609030804020204" pitchFamily="49" charset="0"/>
              </a:rPr>
              <a:t> </a:t>
            </a:r>
            <a:r>
              <a:rPr lang="en-US" sz="1000" dirty="0">
                <a:solidFill>
                  <a:prstClr val="black"/>
                </a:solidFill>
                <a:latin typeface="Menlo-Regular" panose="020B0609030804020204" pitchFamily="49" charset="0"/>
              </a:rPr>
              <a:t>(0,</a:t>
            </a:r>
            <a:r>
              <a:rPr lang="en-US" sz="1000" dirty="0">
                <a:solidFill>
                  <a:srgbClr val="29363D"/>
                </a:solidFill>
                <a:latin typeface="Menlo-Regular" panose="020B0609030804020204" pitchFamily="49" charset="0"/>
              </a:rPr>
              <a:t> </a:t>
            </a:r>
            <a:r>
              <a:rPr lang="en-US" sz="1000" dirty="0">
                <a:solidFill>
                  <a:prstClr val="black"/>
                </a:solidFill>
                <a:latin typeface="Menlo-Regular" panose="020B0609030804020204" pitchFamily="49" charset="0"/>
              </a:rPr>
              <a:t>255,</a:t>
            </a:r>
            <a:r>
              <a:rPr lang="en-US" sz="1000" dirty="0">
                <a:solidFill>
                  <a:srgbClr val="29363D"/>
                </a:solidFill>
                <a:latin typeface="Menlo-Regular" panose="020B0609030804020204" pitchFamily="49" charset="0"/>
              </a:rPr>
              <a:t> </a:t>
            </a:r>
            <a:r>
              <a:rPr lang="en-US" sz="1000" dirty="0">
                <a:solidFill>
                  <a:prstClr val="black"/>
                </a:solidFill>
                <a:latin typeface="Menlo-Regular" panose="020B0609030804020204" pitchFamily="49" charset="0"/>
              </a:rPr>
              <a:t>255)</a:t>
            </a:r>
          </a:p>
          <a:p>
            <a:r>
              <a:rPr lang="en-US" sz="1000" dirty="0">
                <a:solidFill>
                  <a:srgbClr val="29363D"/>
                </a:solidFill>
                <a:latin typeface="Menlo-Regular" panose="020B0609030804020204" pitchFamily="49" charset="0"/>
              </a:rPr>
              <a:t>indigo </a:t>
            </a:r>
            <a:r>
              <a:rPr lang="en-US" sz="1000" dirty="0">
                <a:solidFill>
                  <a:prstClr val="black"/>
                </a:solidFill>
                <a:latin typeface="Menlo-Regular" panose="020B0609030804020204" pitchFamily="49" charset="0"/>
              </a:rPr>
              <a:t>=</a:t>
            </a:r>
            <a:r>
              <a:rPr lang="en-US" sz="1000" dirty="0">
                <a:solidFill>
                  <a:srgbClr val="29363D"/>
                </a:solidFill>
                <a:latin typeface="Menlo-Regular" panose="020B0609030804020204" pitchFamily="49" charset="0"/>
              </a:rPr>
              <a:t> </a:t>
            </a:r>
            <a:r>
              <a:rPr lang="en-US" sz="1000" dirty="0">
                <a:solidFill>
                  <a:prstClr val="black"/>
                </a:solidFill>
                <a:latin typeface="Menlo-Regular" panose="020B0609030804020204" pitchFamily="49" charset="0"/>
              </a:rPr>
              <a:t>(75,</a:t>
            </a:r>
            <a:r>
              <a:rPr lang="en-US" sz="1000" dirty="0">
                <a:solidFill>
                  <a:srgbClr val="29363D"/>
                </a:solidFill>
                <a:latin typeface="Menlo-Regular" panose="020B0609030804020204" pitchFamily="49" charset="0"/>
              </a:rPr>
              <a:t> </a:t>
            </a:r>
            <a:r>
              <a:rPr lang="en-US" sz="1000" dirty="0">
                <a:solidFill>
                  <a:prstClr val="black"/>
                </a:solidFill>
                <a:latin typeface="Menlo-Regular" panose="020B0609030804020204" pitchFamily="49" charset="0"/>
              </a:rPr>
              <a:t>0,</a:t>
            </a:r>
            <a:r>
              <a:rPr lang="en-US" sz="1000" dirty="0">
                <a:solidFill>
                  <a:srgbClr val="29363D"/>
                </a:solidFill>
                <a:latin typeface="Menlo-Regular" panose="020B0609030804020204" pitchFamily="49" charset="0"/>
              </a:rPr>
              <a:t> </a:t>
            </a:r>
            <a:r>
              <a:rPr lang="en-US" sz="1000" dirty="0">
                <a:solidFill>
                  <a:prstClr val="black"/>
                </a:solidFill>
                <a:latin typeface="Menlo-Regular" panose="020B0609030804020204" pitchFamily="49" charset="0"/>
              </a:rPr>
              <a:t>130)</a:t>
            </a:r>
          </a:p>
          <a:p>
            <a:r>
              <a:rPr lang="en-US" sz="1000" dirty="0">
                <a:solidFill>
                  <a:srgbClr val="29363D"/>
                </a:solidFill>
                <a:latin typeface="Menlo-Regular" panose="020B0609030804020204" pitchFamily="49" charset="0"/>
              </a:rPr>
              <a:t>violet </a:t>
            </a:r>
            <a:r>
              <a:rPr lang="en-US" sz="1000" dirty="0">
                <a:solidFill>
                  <a:prstClr val="black"/>
                </a:solidFill>
                <a:latin typeface="Menlo-Regular" panose="020B0609030804020204" pitchFamily="49" charset="0"/>
              </a:rPr>
              <a:t>=</a:t>
            </a:r>
            <a:r>
              <a:rPr lang="en-US" sz="1000" dirty="0">
                <a:solidFill>
                  <a:srgbClr val="29363D"/>
                </a:solidFill>
                <a:latin typeface="Menlo-Regular" panose="020B0609030804020204" pitchFamily="49" charset="0"/>
              </a:rPr>
              <a:t> </a:t>
            </a:r>
            <a:r>
              <a:rPr lang="en-US" sz="1000" dirty="0">
                <a:solidFill>
                  <a:prstClr val="black"/>
                </a:solidFill>
                <a:latin typeface="Menlo-Regular" panose="020B0609030804020204" pitchFamily="49" charset="0"/>
              </a:rPr>
              <a:t>(138,</a:t>
            </a:r>
            <a:r>
              <a:rPr lang="en-US" sz="1000" dirty="0">
                <a:solidFill>
                  <a:srgbClr val="29363D"/>
                </a:solidFill>
                <a:latin typeface="Menlo-Regular" panose="020B0609030804020204" pitchFamily="49" charset="0"/>
              </a:rPr>
              <a:t> </a:t>
            </a:r>
            <a:r>
              <a:rPr lang="en-US" sz="1000" dirty="0">
                <a:solidFill>
                  <a:prstClr val="black"/>
                </a:solidFill>
                <a:latin typeface="Menlo-Regular" panose="020B0609030804020204" pitchFamily="49" charset="0"/>
              </a:rPr>
              <a:t>43,</a:t>
            </a:r>
            <a:r>
              <a:rPr lang="en-US" sz="1000" dirty="0">
                <a:solidFill>
                  <a:srgbClr val="29363D"/>
                </a:solidFill>
                <a:latin typeface="Menlo-Regular" panose="020B0609030804020204" pitchFamily="49" charset="0"/>
              </a:rPr>
              <a:t> </a:t>
            </a:r>
            <a:r>
              <a:rPr lang="en-US" sz="1000" dirty="0">
                <a:solidFill>
                  <a:prstClr val="black"/>
                </a:solidFill>
                <a:latin typeface="Menlo-Regular" panose="020B0609030804020204" pitchFamily="49" charset="0"/>
              </a:rPr>
              <a:t>226)</a:t>
            </a:r>
          </a:p>
          <a:p>
            <a:r>
              <a:rPr lang="en-US" sz="1000" dirty="0">
                <a:solidFill>
                  <a:prstClr val="black"/>
                </a:solidFill>
                <a:latin typeface="Menlo-Regular" panose="020B0609030804020204" pitchFamily="49" charset="0"/>
              </a:rPr>
              <a:t>purple = (255,0,255)</a:t>
            </a:r>
          </a:p>
          <a:p>
            <a:r>
              <a:rPr lang="en-US" sz="1000" dirty="0">
                <a:solidFill>
                  <a:srgbClr val="29363D"/>
                </a:solidFill>
                <a:latin typeface="Menlo-Regular" panose="020B0609030804020204" pitchFamily="49" charset="0"/>
              </a:rPr>
              <a:t>white </a:t>
            </a:r>
            <a:r>
              <a:rPr lang="en-US" sz="1000" dirty="0">
                <a:solidFill>
                  <a:prstClr val="black"/>
                </a:solidFill>
                <a:latin typeface="Menlo-Regular" panose="020B0609030804020204" pitchFamily="49" charset="0"/>
              </a:rPr>
              <a:t>=</a:t>
            </a:r>
            <a:r>
              <a:rPr lang="en-US" sz="1000" dirty="0">
                <a:solidFill>
                  <a:srgbClr val="29363D"/>
                </a:solidFill>
                <a:latin typeface="Menlo-Regular" panose="020B0609030804020204" pitchFamily="49" charset="0"/>
              </a:rPr>
              <a:t> </a:t>
            </a:r>
            <a:r>
              <a:rPr lang="en-US" sz="1000" dirty="0">
                <a:solidFill>
                  <a:prstClr val="black"/>
                </a:solidFill>
                <a:latin typeface="Menlo-Regular" panose="020B0609030804020204" pitchFamily="49" charset="0"/>
              </a:rPr>
              <a:t>(128,</a:t>
            </a:r>
            <a:r>
              <a:rPr lang="en-US" sz="1000" dirty="0">
                <a:solidFill>
                  <a:srgbClr val="29363D"/>
                </a:solidFill>
                <a:latin typeface="Menlo-Regular" panose="020B0609030804020204" pitchFamily="49" charset="0"/>
              </a:rPr>
              <a:t> </a:t>
            </a:r>
            <a:r>
              <a:rPr lang="en-US" sz="1000" dirty="0">
                <a:solidFill>
                  <a:prstClr val="black"/>
                </a:solidFill>
                <a:latin typeface="Menlo-Regular" panose="020B0609030804020204" pitchFamily="49" charset="0"/>
              </a:rPr>
              <a:t>128,</a:t>
            </a:r>
            <a:r>
              <a:rPr lang="en-US" sz="1000" dirty="0">
                <a:solidFill>
                  <a:srgbClr val="29363D"/>
                </a:solidFill>
                <a:latin typeface="Menlo-Regular" panose="020B0609030804020204" pitchFamily="49" charset="0"/>
              </a:rPr>
              <a:t> </a:t>
            </a:r>
            <a:r>
              <a:rPr lang="en-US" sz="1000" dirty="0">
                <a:solidFill>
                  <a:prstClr val="black"/>
                </a:solidFill>
                <a:latin typeface="Menlo-Regular" panose="020B0609030804020204" pitchFamily="49" charset="0"/>
              </a:rPr>
              <a:t>128)</a:t>
            </a:r>
          </a:p>
          <a:p>
            <a:r>
              <a:rPr lang="en-US" sz="1000" dirty="0">
                <a:solidFill>
                  <a:prstClr val="black"/>
                </a:solidFill>
                <a:latin typeface="Menlo-Regular" panose="020B0609030804020204" pitchFamily="49" charset="0"/>
              </a:rPr>
              <a:t>off = (0,0,0)</a:t>
            </a:r>
            <a:endParaRPr lang="en-US" sz="1000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13E30AF-E934-F151-56BE-EE24C808C84D}"/>
              </a:ext>
            </a:extLst>
          </p:cNvPr>
          <p:cNvSpPr/>
          <p:nvPr/>
        </p:nvSpPr>
        <p:spPr>
          <a:xfrm>
            <a:off x="4904155" y="1909323"/>
            <a:ext cx="1295400" cy="183093"/>
          </a:xfrm>
          <a:prstGeom prst="round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Color Codes</a:t>
            </a:r>
          </a:p>
        </p:txBody>
      </p:sp>
    </p:spTree>
    <p:extLst>
      <p:ext uri="{BB962C8B-B14F-4D97-AF65-F5344CB8AC3E}">
        <p14:creationId xmlns:p14="http://schemas.microsoft.com/office/powerpoint/2010/main" val="10977700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1908</TotalTime>
  <Words>569</Words>
  <Application>Microsoft Macintosh PowerPoint</Application>
  <PresentationFormat>On-screen Show (4:3)</PresentationFormat>
  <Paragraphs>71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8" baseType="lpstr">
      <vt:lpstr>Arial</vt:lpstr>
      <vt:lpstr>Arial Narrow</vt:lpstr>
      <vt:lpstr>Calibri</vt:lpstr>
      <vt:lpstr>Menlo-Regular</vt:lpstr>
      <vt:lpstr>Roboto Mono</vt:lpstr>
      <vt:lpstr>Office Theme</vt:lpstr>
      <vt:lpstr>2022 IoT Hackday</vt:lpstr>
      <vt:lpstr>MicroPython NeoPixel Code Examples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HackDay Kit Inventory</dc:title>
  <dc:creator>Dan McCreary</dc:creator>
  <cp:lastModifiedBy>Dan McCreary</cp:lastModifiedBy>
  <cp:revision>25</cp:revision>
  <cp:lastPrinted>2022-10-20T01:46:02Z</cp:lastPrinted>
  <dcterms:created xsi:type="dcterms:W3CDTF">2016-10-22T11:43:46Z</dcterms:created>
  <dcterms:modified xsi:type="dcterms:W3CDTF">2022-10-20T01:57:22Z</dcterms:modified>
</cp:coreProperties>
</file>